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6" r:id="rId5"/>
    <p:sldId id="262" r:id="rId6"/>
    <p:sldId id="268" r:id="rId7"/>
    <p:sldId id="265" r:id="rId8"/>
    <p:sldId id="258" r:id="rId9"/>
    <p:sldId id="269" r:id="rId10"/>
    <p:sldId id="257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6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5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8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9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2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4059-B500-4983-88DD-C105F34BE31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CC782-A90B-4883-B258-18393056F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5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 Ethics Education 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Institute for Ethics in Government</a:t>
            </a:r>
          </a:p>
          <a:p>
            <a:r>
              <a:rPr lang="en-US" dirty="0" smtClean="0"/>
              <a:t>April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1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74607"/>
              </p:ext>
            </p:extLst>
          </p:nvPr>
        </p:nvGraphicFramePr>
        <p:xfrm>
          <a:off x="293783" y="130366"/>
          <a:ext cx="861060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127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Elements of Effective Ethics Education Programs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Non-Existent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Basic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Advanced</a:t>
                      </a:r>
                      <a:endParaRPr lang="en-US" dirty="0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Ethical values and standards are communicated to employees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Ethical v</a:t>
                      </a:r>
                      <a:r>
                        <a:rPr lang="en-US" sz="1600" baseline="0" dirty="0" smtClean="0"/>
                        <a:t>alues and standards are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not communicated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Notice of ethics laws and regulations</a:t>
                      </a:r>
                      <a:r>
                        <a:rPr lang="en-US" sz="1600" baseline="0" dirty="0" smtClean="0"/>
                        <a:t> are provided to employees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Agency conducts communications and awareness campaigns, leadership actively participates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Managers</a:t>
                      </a:r>
                      <a:r>
                        <a:rPr lang="en-US" sz="1600" baseline="0" dirty="0" smtClean="0"/>
                        <a:t> throughout the agency discuss ethics with staff in  meetings/perform-</a:t>
                      </a:r>
                      <a:r>
                        <a:rPr lang="en-US" sz="1600" baseline="0" dirty="0" err="1" smtClean="0"/>
                        <a:t>ance</a:t>
                      </a:r>
                      <a:r>
                        <a:rPr lang="en-US" sz="1600" baseline="0" dirty="0" smtClean="0"/>
                        <a:t> reviews</a:t>
                      </a:r>
                      <a:endParaRPr lang="en-US" sz="1600" dirty="0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b="1" dirty="0" smtClean="0"/>
                        <a:t>Ethics risks and education needs are assessed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Risks and education needs are not assessed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groups are prioritized but no formal risk/needs assessment made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Agency incorporates risk/needs analysis into training planning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Enterprise-wide</a:t>
                      </a:r>
                      <a:r>
                        <a:rPr lang="en-US" sz="1600" baseline="0" dirty="0" smtClean="0"/>
                        <a:t> risks and needs are regularly and formally  assessed</a:t>
                      </a:r>
                      <a:endParaRPr lang="en-US" sz="1600" dirty="0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b="1" dirty="0" smtClean="0"/>
                        <a:t>Content and method of training are tailored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Training content and methods are not tailored to specific audiences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 and methods are minimally compliant with requirements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Content and methods are relevant and tailored</a:t>
                      </a:r>
                      <a:r>
                        <a:rPr lang="en-US" sz="1600" baseline="0" dirty="0" smtClean="0"/>
                        <a:t> to target audiences 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Managers</a:t>
                      </a:r>
                      <a:r>
                        <a:rPr lang="en-US" sz="1600" baseline="0" dirty="0" smtClean="0"/>
                        <a:t> assist in planning  content, format, and timing based upon risk</a:t>
                      </a:r>
                      <a:endParaRPr lang="en-US" sz="1600" dirty="0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600" b="1" dirty="0" smtClean="0"/>
                        <a:t>Training is evaluated for effectiveness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Training is not evaluated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 satisfaction is surveyed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post-training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 engagement,  knowledge  of and ability to apply  content</a:t>
                      </a:r>
                      <a:r>
                        <a:rPr lang="en-US" sz="1600" baseline="0" dirty="0" smtClean="0"/>
                        <a:t>  evaluated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Effectiveness in mitigating</a:t>
                      </a:r>
                      <a:r>
                        <a:rPr lang="en-US" sz="1600" baseline="0" dirty="0" smtClean="0"/>
                        <a:t> and reducing ethical risk evaluated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7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or Suggestions?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Email: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Patrick Shepherd -  pshephe@oge.gov</a:t>
            </a:r>
          </a:p>
          <a:p>
            <a:r>
              <a:rPr lang="en-US" dirty="0" smtClean="0"/>
              <a:t>Cheryl Kane-Piasecki -  clkanepi@oge.gov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8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21395" r="8915" b="8798"/>
          <a:stretch/>
        </p:blipFill>
        <p:spPr bwMode="auto">
          <a:xfrm>
            <a:off x="0" y="1599027"/>
            <a:ext cx="9220200" cy="510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Addresses Risks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Enterprise Risks</a:t>
            </a:r>
            <a:endParaRPr lang="en-US" sz="54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8229600" cy="502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OMB </a:t>
            </a:r>
            <a:r>
              <a:rPr lang="en-US" sz="4000" dirty="0"/>
              <a:t>Circulars A-123 and A-11</a:t>
            </a:r>
          </a:p>
          <a:p>
            <a:pPr lvl="2"/>
            <a:r>
              <a:rPr lang="en-US" sz="3200" dirty="0"/>
              <a:t>Reputational Risk</a:t>
            </a:r>
          </a:p>
          <a:p>
            <a:pPr lvl="2"/>
            <a:r>
              <a:rPr lang="en-US" sz="3200" dirty="0"/>
              <a:t>Financial Risk</a:t>
            </a:r>
          </a:p>
          <a:p>
            <a:pPr lvl="2"/>
            <a:r>
              <a:rPr lang="en-US" sz="3200" dirty="0"/>
              <a:t>Legal </a:t>
            </a:r>
            <a:r>
              <a:rPr lang="en-US" sz="3200" dirty="0" smtClean="0"/>
              <a:t>Risk</a:t>
            </a:r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Agency </a:t>
            </a:r>
            <a:r>
              <a:rPr lang="en-US" sz="4000" dirty="0"/>
              <a:t>ERM Portfolios/Profiles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60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Risks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2" t="23167" r="20932" b="11031"/>
          <a:stretch/>
        </p:blipFill>
        <p:spPr bwMode="auto">
          <a:xfrm>
            <a:off x="838200" y="1524000"/>
            <a:ext cx="74151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67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Applies Appropriate Content and Methods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510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23269" r="9827" b="10748"/>
          <a:stretch/>
        </p:blipFill>
        <p:spPr bwMode="auto">
          <a:xfrm>
            <a:off x="177944" y="1892145"/>
            <a:ext cx="8813656" cy="467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3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Risk Analysis to Plan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21369" r="15812" b="8154"/>
          <a:stretch/>
        </p:blipFill>
        <p:spPr bwMode="auto">
          <a:xfrm>
            <a:off x="490251" y="1674564"/>
            <a:ext cx="8196549" cy="431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9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21923" r="13071" b="17911"/>
          <a:stretch/>
        </p:blipFill>
        <p:spPr bwMode="auto">
          <a:xfrm>
            <a:off x="76201" y="2075701"/>
            <a:ext cx="8991599" cy="440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Continually Evaluates 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2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62442"/>
            <a:ext cx="8867775" cy="460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57" y="6443030"/>
            <a:ext cx="360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659" y="5638800"/>
            <a:ext cx="501387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</a:t>
            </a:r>
            <a:r>
              <a:rPr lang="en-US" sz="1600" i="1" dirty="0" smtClean="0">
                <a:solidFill>
                  <a:schemeClr val="bg1"/>
                </a:solidFill>
              </a:rPr>
              <a:t>Ethics and Compliance Training: What Gets Results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8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23886" r="24131" b="8335"/>
          <a:stretch/>
        </p:blipFill>
        <p:spPr bwMode="auto">
          <a:xfrm>
            <a:off x="1371600" y="1828800"/>
            <a:ext cx="6268598" cy="41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245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Effective Ethics Education </vt:lpstr>
      <vt:lpstr>PowerPoint Presentation</vt:lpstr>
      <vt:lpstr>Enterprise Risks</vt:lpstr>
      <vt:lpstr>Identify Risks</vt:lpstr>
      <vt:lpstr>Applies Appropriate Content and Methods</vt:lpstr>
      <vt:lpstr>Use Risk Analysis to Plan</vt:lpstr>
      <vt:lpstr>PowerPoint Presentation</vt:lpstr>
      <vt:lpstr>PowerPoint Presentation</vt:lpstr>
      <vt:lpstr>Evaluate</vt:lpstr>
      <vt:lpstr>PowerPoint Presentation</vt:lpstr>
      <vt:lpstr>Questions or Suggestions?</vt:lpstr>
    </vt:vector>
  </TitlesOfParts>
  <Company>US Office of Government Ethics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Kane-Piasecki</dc:creator>
  <cp:lastModifiedBy>Cheryl L. Kane-Piasecki</cp:lastModifiedBy>
  <cp:revision>20</cp:revision>
  <dcterms:created xsi:type="dcterms:W3CDTF">2019-04-10T13:32:32Z</dcterms:created>
  <dcterms:modified xsi:type="dcterms:W3CDTF">2019-04-24T18:18:09Z</dcterms:modified>
</cp:coreProperties>
</file>